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
  </p:notesMasterIdLst>
  <p:sldIdLst>
    <p:sldId id="417"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DE265-A1F7-46E6-8A8E-412730D8A484}"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1B85-45A9-4E00-913F-E3E15EB6AC90}" type="slidenum">
              <a:rPr lang="en-US" smtClean="0"/>
              <a:t>‹#›</a:t>
            </a:fld>
            <a:endParaRPr lang="en-US"/>
          </a:p>
        </p:txBody>
      </p:sp>
    </p:spTree>
    <p:extLst>
      <p:ext uri="{BB962C8B-B14F-4D97-AF65-F5344CB8AC3E}">
        <p14:creationId xmlns:p14="http://schemas.microsoft.com/office/powerpoint/2010/main" val="22710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9E-D890-4AF1-AFBC-7435CC4E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10F77-C722-47B6-AE17-F48B3396D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0F3B7-8D0E-4680-93C4-38C50C1FCD7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5D39B948-749B-49BF-80D1-AFAE0533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BCAA0-4EAC-4D63-90DA-455475016DE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0274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5D1-99FC-46D6-9985-907A95CB8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3E9A-6589-4677-942B-C76A03537D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3452-85AA-4D77-BEF9-F28A998AD945}"/>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01BBE7A6-E2CB-4489-BE10-E61F240B2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4F33-4F17-41D1-A6B5-8077F3692A8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0130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6457D-0424-442F-8BAA-3A219D5CB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63CF1-53E8-463F-B512-B3A3051480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691A4-9F1F-43F1-B4F4-92400141A76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67391E79-E9AE-4753-8764-92CF4B586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B40E7-F372-48B3-A23B-61EA4781CF1F}"/>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116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6981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7684" y="2235200"/>
            <a:ext cx="5085348" cy="2387600"/>
          </a:xfrm>
        </p:spPr>
        <p:txBody>
          <a:bodyPr anchor="b">
            <a:normAutofit/>
          </a:bodyPr>
          <a:lstStyle>
            <a:lvl1pPr algn="r">
              <a:defRPr sz="4800" b="1" baseline="0">
                <a:solidFill>
                  <a:schemeClr val="tx1"/>
                </a:solidFill>
                <a:latin typeface="Arial" panose="020B0604020202020204" pitchFamily="34" charset="0"/>
                <a:cs typeface="Arial" panose="020B0604020202020204" pitchFamily="34" charset="0"/>
              </a:defRPr>
            </a:lvl1pPr>
          </a:lstStyle>
          <a:p>
            <a:r>
              <a:rPr lang="en-US" dirty="0"/>
              <a:t>Module Two</a:t>
            </a:r>
          </a:p>
        </p:txBody>
      </p:sp>
      <p:sp>
        <p:nvSpPr>
          <p:cNvPr id="3" name="Subtitle 2"/>
          <p:cNvSpPr>
            <a:spLocks noGrp="1"/>
          </p:cNvSpPr>
          <p:nvPr>
            <p:ph type="subTitle" idx="1"/>
          </p:nvPr>
        </p:nvSpPr>
        <p:spPr>
          <a:xfrm>
            <a:off x="6737684" y="4737819"/>
            <a:ext cx="5085348" cy="1018088"/>
          </a:xfrm>
        </p:spPr>
        <p:txBody>
          <a:bodyPr>
            <a:normAutofit/>
          </a:bodyPr>
          <a:lstStyle>
            <a:lvl1pPr marL="0" indent="0" algn="r">
              <a:buNone/>
              <a:defRPr sz="2400" b="1">
                <a:solidFill>
                  <a:srgbClr val="1C80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939" y="230673"/>
            <a:ext cx="2597431" cy="591285"/>
          </a:xfrm>
          <a:prstGeom prst="rect">
            <a:avLst/>
          </a:prstGeom>
        </p:spPr>
      </p:pic>
      <p:sp>
        <p:nvSpPr>
          <p:cNvPr id="6" name="TextBox 5"/>
          <p:cNvSpPr txBox="1"/>
          <p:nvPr userDrawn="1"/>
        </p:nvSpPr>
        <p:spPr>
          <a:xfrm>
            <a:off x="8874493" y="821958"/>
            <a:ext cx="2983832"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3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2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ITABOK Alignment</a:t>
            </a:r>
          </a:p>
        </p:txBody>
      </p:sp>
      <p:sp>
        <p:nvSpPr>
          <p:cNvPr id="16" name="Text Placeholder 15"/>
          <p:cNvSpPr>
            <a:spLocks noGrp="1"/>
          </p:cNvSpPr>
          <p:nvPr>
            <p:ph type="body" sz="quarter" idx="13"/>
          </p:nvPr>
        </p:nvSpPr>
        <p:spPr>
          <a:xfrm>
            <a:off x="6487698" y="1194421"/>
            <a:ext cx="4364513"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descr="https://30yy4crhwt53l55gy48hujc7-wpengine.netdna-ssl.com/wp-content/uploads/2018/03/Enterprise-3.0-ITABoK.png">
            <a:extLst>
              <a:ext uri="{FF2B5EF4-FFF2-40B4-BE49-F238E27FC236}">
                <a16:creationId xmlns:a16="http://schemas.microsoft.com/office/drawing/2014/main" id="{7F8933D1-78B0-440D-B0E6-3EDE8011CB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537" r="5333"/>
          <a:stretch/>
        </p:blipFill>
        <p:spPr bwMode="auto">
          <a:xfrm>
            <a:off x="838200" y="1081005"/>
            <a:ext cx="5696901" cy="51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86504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67461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417065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2238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607-B3A7-4649-B01F-453CDE1E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BAB2-1615-4C8E-8D9E-C8C1BA7F1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E314-12FB-4286-8BD6-32D224D5C46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823B812B-02AC-4064-9B8F-29465EE4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465E-45C9-4542-B831-473D919F650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20125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3089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3850394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8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970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264650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58E06D0-7E65-4CB7-B563-0C477A868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703" y="1992064"/>
            <a:ext cx="2474405" cy="2474405"/>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5EE893E-0A51-4DE6-8EDA-A71D588FF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7482" y="1979195"/>
            <a:ext cx="2217036" cy="2217036"/>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0779F4E-52D4-46C3-8DD9-8B4E498F1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130" y="1979195"/>
            <a:ext cx="2217036" cy="2217036"/>
          </a:xfrm>
          <a:prstGeom prst="rect">
            <a:avLst/>
          </a:prstGeom>
        </p:spPr>
      </p:pic>
      <p:sp>
        <p:nvSpPr>
          <p:cNvPr id="9" name="TextBox 8">
            <a:extLst>
              <a:ext uri="{FF2B5EF4-FFF2-40B4-BE49-F238E27FC236}">
                <a16:creationId xmlns:a16="http://schemas.microsoft.com/office/drawing/2014/main" id="{7864A46B-3FAB-4E67-99AE-8DE66FF2E710}"/>
              </a:ext>
            </a:extLst>
          </p:cNvPr>
          <p:cNvSpPr txBox="1"/>
          <p:nvPr userDrawn="1"/>
        </p:nvSpPr>
        <p:spPr>
          <a:xfrm>
            <a:off x="1522002" y="4174081"/>
            <a:ext cx="2448106" cy="584775"/>
          </a:xfrm>
          <a:prstGeom prst="rect">
            <a:avLst/>
          </a:prstGeom>
          <a:noFill/>
        </p:spPr>
        <p:txBody>
          <a:bodyPr wrap="none" rtlCol="0">
            <a:spAutoFit/>
          </a:bodyPr>
          <a:lstStyle/>
          <a:p>
            <a:r>
              <a:rPr lang="en-IE" sz="3200" dirty="0">
                <a:latin typeface="Futura PT Book"/>
              </a:rPr>
              <a:t>experience</a:t>
            </a:r>
          </a:p>
        </p:txBody>
      </p:sp>
      <p:sp>
        <p:nvSpPr>
          <p:cNvPr id="10" name="TextBox 9">
            <a:extLst>
              <a:ext uri="{FF2B5EF4-FFF2-40B4-BE49-F238E27FC236}">
                <a16:creationId xmlns:a16="http://schemas.microsoft.com/office/drawing/2014/main" id="{6E180B63-32DA-4223-B120-92176421912F}"/>
              </a:ext>
            </a:extLst>
          </p:cNvPr>
          <p:cNvSpPr txBox="1"/>
          <p:nvPr userDrawn="1"/>
        </p:nvSpPr>
        <p:spPr>
          <a:xfrm>
            <a:off x="5235027" y="4174081"/>
            <a:ext cx="1721946" cy="584775"/>
          </a:xfrm>
          <a:prstGeom prst="rect">
            <a:avLst/>
          </a:prstGeom>
          <a:noFill/>
        </p:spPr>
        <p:txBody>
          <a:bodyPr wrap="none" rtlCol="0">
            <a:spAutoFit/>
          </a:bodyPr>
          <a:lstStyle/>
          <a:p>
            <a:r>
              <a:rPr lang="en-IE" sz="3200" dirty="0">
                <a:latin typeface="Futura PT Book"/>
              </a:rPr>
              <a:t>analyse</a:t>
            </a:r>
          </a:p>
        </p:txBody>
      </p:sp>
      <p:sp>
        <p:nvSpPr>
          <p:cNvPr id="11" name="TextBox 10">
            <a:extLst>
              <a:ext uri="{FF2B5EF4-FFF2-40B4-BE49-F238E27FC236}">
                <a16:creationId xmlns:a16="http://schemas.microsoft.com/office/drawing/2014/main" id="{3F4F867B-F4BD-426A-B4A3-972B55BCFDA7}"/>
              </a:ext>
            </a:extLst>
          </p:cNvPr>
          <p:cNvSpPr txBox="1"/>
          <p:nvPr userDrawn="1"/>
        </p:nvSpPr>
        <p:spPr>
          <a:xfrm>
            <a:off x="8874327" y="4174081"/>
            <a:ext cx="1452642" cy="584775"/>
          </a:xfrm>
          <a:prstGeom prst="rect">
            <a:avLst/>
          </a:prstGeom>
          <a:noFill/>
        </p:spPr>
        <p:txBody>
          <a:bodyPr wrap="none" rtlCol="0">
            <a:spAutoFit/>
          </a:bodyPr>
          <a:lstStyle/>
          <a:p>
            <a:r>
              <a:rPr lang="en-IE" sz="3200" dirty="0">
                <a:latin typeface="Futura PT Book"/>
              </a:rPr>
              <a:t>theory</a:t>
            </a:r>
          </a:p>
        </p:txBody>
      </p:sp>
    </p:spTree>
    <p:extLst>
      <p:ext uri="{BB962C8B-B14F-4D97-AF65-F5344CB8AC3E}">
        <p14:creationId xmlns:p14="http://schemas.microsoft.com/office/powerpoint/2010/main" val="221423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407323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C754-386D-4B3E-983C-558C1598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7CFD1-C4BE-4859-A8B6-ACE2E4930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3F1608-97F8-43FE-89DA-0FB2DEC52E8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E286CAFE-742A-44AF-812B-C25BF3C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F810-AEBB-49E5-A4CF-58407B989DA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1757986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7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61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dirty="0"/>
          </a:p>
        </p:txBody>
      </p:sp>
    </p:spTree>
    <p:extLst>
      <p:ext uri="{BB962C8B-B14F-4D97-AF65-F5344CB8AC3E}">
        <p14:creationId xmlns:p14="http://schemas.microsoft.com/office/powerpoint/2010/main" val="36219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F14E-56CE-4CD0-81B7-96E713497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BF68-66B3-4540-999F-3E3E16E51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1A67E-AC8C-49A6-95DA-8673C584A9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91CE9-D7FE-4E8C-B5C3-C4AC8D22315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F464DF65-3448-454A-B6F0-A312FB7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41446-93CF-4177-9AC3-4C1457D82E3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19479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9BEE-9BEA-4478-85CF-BCEB40BEB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820-B02E-463C-8C0D-475F3FE3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3B53F6-71F4-4BAD-8AE5-86229A0E7C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55DC3-149C-4AB5-A2C2-9F88BB40D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0C056-5DBF-4B7D-ABB3-AF5A1CCF8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3F9F0-3355-40A8-AE7D-7565B949C08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8" name="Footer Placeholder 7">
            <a:extLst>
              <a:ext uri="{FF2B5EF4-FFF2-40B4-BE49-F238E27FC236}">
                <a16:creationId xmlns:a16="http://schemas.microsoft.com/office/drawing/2014/main" id="{97046F53-37EB-49A7-AA8E-D1B8A6DE1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121FE-D90E-461F-BB1B-0E335672286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8872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98A-7183-4FE0-BC25-8E4305D8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0D1A7-98C5-4D36-87EC-8A4EC69E2D7B}"/>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4" name="Footer Placeholder 3">
            <a:extLst>
              <a:ext uri="{FF2B5EF4-FFF2-40B4-BE49-F238E27FC236}">
                <a16:creationId xmlns:a16="http://schemas.microsoft.com/office/drawing/2014/main" id="{8507A333-35F9-45B9-9100-85545036E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E6BA1-335E-4FFE-BCB5-53E547AA907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7649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27EA9-4FDD-4760-BE68-A321D432B62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3" name="Footer Placeholder 2">
            <a:extLst>
              <a:ext uri="{FF2B5EF4-FFF2-40B4-BE49-F238E27FC236}">
                <a16:creationId xmlns:a16="http://schemas.microsoft.com/office/drawing/2014/main" id="{F1639B17-4334-4F0E-A6A4-C2DCAE407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62D4E-6F05-4591-A9EE-8D60A77E163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576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5A1-D9B6-4F0B-8D09-3C2DFCCA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F538B-D8BC-409E-94FB-945F9DEF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C5154-6F75-4218-A7FF-A4FEF60E9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00C22-500C-4FCA-92A5-E5DB87D22D4A}"/>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947A3913-5D79-492E-B134-A222C260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B2ED-5BC4-4FD2-82C0-01E882942EB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187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AF5-F16B-4FB9-BD3B-FDB3D385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AAFC4-B447-49BE-8C00-A60D0EAED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7B560-606D-495C-9AC0-A6F99557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743D-DD2F-4E46-B055-5309264629A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023981EA-3706-4DC4-8B67-2C7221E1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DF2E6-BD4D-40F3-BD80-77BDA3885A9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5925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90F7-D937-4A86-81E6-93487BE5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DB964-9484-4EEA-9EBD-AD9E8AA1D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005E0-0D2D-4950-97C5-57A2DA07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129BC250-0FE5-4F30-B72C-44223AEF5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12F5C-53A3-4FA5-842B-5E18567BB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716C5-4F31-4386-A1C4-BC053E976F42}" type="slidenum">
              <a:rPr lang="en-US" smtClean="0"/>
              <a:t>‹#›</a:t>
            </a:fld>
            <a:endParaRPr lang="en-US"/>
          </a:p>
        </p:txBody>
      </p:sp>
    </p:spTree>
    <p:extLst>
      <p:ext uri="{BB962C8B-B14F-4D97-AF65-F5344CB8AC3E}">
        <p14:creationId xmlns:p14="http://schemas.microsoft.com/office/powerpoint/2010/main" val="411260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128325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iasaglobal.org/wp-content/uploads/2018/10/JTBD-FILTER.pptx" TargetMode="External"/><Relationship Id="rId7" Type="http://schemas.openxmlformats.org/officeDocument/2006/relationships/image" Target="../media/image30.png"/><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hyperlink" Target="http://disruptiveinnovation.org/" TargetMode="External"/><Relationship Id="rId4" Type="http://schemas.openxmlformats.org/officeDocument/2006/relationships/hyperlink" Target="http://www.therewiredgrou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16E5560-8BF4-4A88-8F65-DAE8F45FB5E2}"/>
              </a:ext>
            </a:extLst>
          </p:cNvPr>
          <p:cNvSpPr txBox="1"/>
          <p:nvPr/>
        </p:nvSpPr>
        <p:spPr>
          <a:xfrm>
            <a:off x="634542" y="117715"/>
            <a:ext cx="2566728" cy="369332"/>
          </a:xfrm>
          <a:prstGeom prst="rect">
            <a:avLst/>
          </a:prstGeom>
          <a:noFill/>
        </p:spPr>
        <p:txBody>
          <a:bodyPr wrap="none" rtlCol="0">
            <a:spAutoFit/>
          </a:bodyPr>
          <a:lstStyle/>
          <a:p>
            <a:r>
              <a:rPr lang="en-IE" dirty="0">
                <a:latin typeface="Century Gothic" panose="020B0502020202020204" pitchFamily="34" charset="0"/>
              </a:rPr>
              <a:t>JTBD PRIORITIZATION  </a:t>
            </a:r>
          </a:p>
        </p:txBody>
      </p:sp>
      <p:sp>
        <p:nvSpPr>
          <p:cNvPr id="19" name="Rectangle 18">
            <a:extLst>
              <a:ext uri="{FF2B5EF4-FFF2-40B4-BE49-F238E27FC236}">
                <a16:creationId xmlns:a16="http://schemas.microsoft.com/office/drawing/2014/main" id="{7DCB4E0E-59AF-4C5C-8A3C-F5ECAA11B276}"/>
              </a:ext>
            </a:extLst>
          </p:cNvPr>
          <p:cNvSpPr/>
          <p:nvPr/>
        </p:nvSpPr>
        <p:spPr>
          <a:xfrm>
            <a:off x="629415" y="5974134"/>
            <a:ext cx="5375938" cy="830997"/>
          </a:xfrm>
          <a:prstGeom prst="rect">
            <a:avLst/>
          </a:prstGeom>
        </p:spPr>
        <p:txBody>
          <a:bodyPr wrap="square">
            <a:spAutoFit/>
          </a:bodyPr>
          <a:lstStyle/>
          <a:p>
            <a:r>
              <a:rPr lang="en-IE" sz="800" dirty="0">
                <a:latin typeface="Century Gothic" panose="020B0502020202020204" pitchFamily="34" charset="0"/>
              </a:rPr>
              <a:t>Last updated on 21 April 2018 Download a copy of this canvas at </a:t>
            </a:r>
            <a:r>
              <a:rPr lang="en-IE" sz="800" dirty="0">
                <a:latin typeface="Century Gothic" panose="020B0502020202020204" pitchFamily="34" charset="0"/>
                <a:hlinkClick r:id="rId3"/>
              </a:rPr>
              <a:t>https://iasaglobal.org/wp-content/uploads/2018/10/JTBD-FILTER.pptx</a:t>
            </a:r>
            <a:r>
              <a:rPr lang="en-IE" sz="800" dirty="0">
                <a:latin typeface="Century Gothic" panose="020B0502020202020204" pitchFamily="34" charset="0"/>
              </a:rPr>
              <a:t> </a:t>
            </a:r>
          </a:p>
          <a:p>
            <a:r>
              <a:rPr lang="en-IE" sz="800" b="1" dirty="0">
                <a:latin typeface="Century Gothic" panose="020B0502020202020204" pitchFamily="34" charset="0"/>
              </a:rPr>
              <a:t>JTBD Prioritisation  - </a:t>
            </a:r>
            <a:r>
              <a:rPr lang="en-IE" sz="800" dirty="0">
                <a:latin typeface="Century Gothic" panose="020B0502020202020204" pitchFamily="34" charset="0"/>
              </a:rPr>
              <a:t>Version: </a:t>
            </a:r>
            <a:r>
              <a:rPr lang="en-IE" sz="800" b="1" dirty="0">
                <a:latin typeface="Century Gothic" panose="020B0502020202020204" pitchFamily="34" charset="0"/>
              </a:rPr>
              <a:t>0.1</a:t>
            </a:r>
            <a:r>
              <a:rPr lang="en-IE" sz="800" dirty="0">
                <a:latin typeface="Century Gothic" panose="020B0502020202020204" pitchFamily="34" charset="0"/>
              </a:rPr>
              <a:t> Designed By: </a:t>
            </a:r>
            <a:r>
              <a:rPr lang="en-IE" sz="800" b="1" dirty="0">
                <a:latin typeface="Century Gothic" panose="020B0502020202020204" pitchFamily="34" charset="0"/>
              </a:rPr>
              <a:t>Gar Mac Críosta Agent ∆</a:t>
            </a:r>
            <a:r>
              <a:rPr lang="en-IE" sz="800" dirty="0">
                <a:latin typeface="Century Gothic" panose="020B0502020202020204" pitchFamily="34" charset="0"/>
              </a:rPr>
              <a:t> for </a:t>
            </a:r>
            <a:r>
              <a:rPr lang="en-IE" sz="800" b="1" dirty="0">
                <a:latin typeface="Century Gothic" panose="020B0502020202020204" pitchFamily="34" charset="0"/>
              </a:rPr>
              <a:t>IASA Global</a:t>
            </a:r>
          </a:p>
          <a:p>
            <a:r>
              <a:rPr lang="en-IE" sz="800" dirty="0">
                <a:latin typeface="Century Gothic" panose="020B0502020202020204" pitchFamily="34" charset="0"/>
              </a:rPr>
              <a:t>INSPIRED BY: </a:t>
            </a:r>
            <a:r>
              <a:rPr lang="en-IE" sz="800" b="1" dirty="0">
                <a:latin typeface="Century Gothic" panose="020B0502020202020204" pitchFamily="34" charset="0"/>
              </a:rPr>
              <a:t>Bob </a:t>
            </a:r>
            <a:r>
              <a:rPr lang="en-IE" sz="800" b="1" dirty="0" err="1">
                <a:latin typeface="Century Gothic" panose="020B0502020202020204" pitchFamily="34" charset="0"/>
              </a:rPr>
              <a:t>Moesta</a:t>
            </a:r>
            <a:r>
              <a:rPr lang="en-IE" sz="800" b="1" dirty="0">
                <a:latin typeface="Century Gothic" panose="020B0502020202020204" pitchFamily="34" charset="0"/>
              </a:rPr>
              <a:t> </a:t>
            </a:r>
            <a:r>
              <a:rPr lang="en-IE" sz="800" dirty="0">
                <a:latin typeface="Century Gothic" panose="020B0502020202020204" pitchFamily="34" charset="0"/>
                <a:hlinkClick r:id="rId4"/>
              </a:rPr>
              <a:t>http://www.therewiredgroup.com/</a:t>
            </a:r>
            <a:r>
              <a:rPr lang="en-IE" sz="800" dirty="0">
                <a:latin typeface="Century Gothic" panose="020B0502020202020204" pitchFamily="34" charset="0"/>
              </a:rPr>
              <a:t> </a:t>
            </a:r>
            <a:r>
              <a:rPr lang="en-IE" sz="800" b="1" dirty="0">
                <a:latin typeface="Century Gothic" panose="020B0502020202020204" pitchFamily="34" charset="0"/>
              </a:rPr>
              <a:t>Clay Christenson </a:t>
            </a:r>
            <a:r>
              <a:rPr lang="en-IE" sz="800" dirty="0">
                <a:latin typeface="Century Gothic" panose="020B0502020202020204" pitchFamily="34" charset="0"/>
                <a:hlinkClick r:id="rId5"/>
              </a:rPr>
              <a:t>http://disruptiveinnovation.org/</a:t>
            </a:r>
            <a:r>
              <a:rPr lang="en-IE" sz="800" dirty="0">
                <a:latin typeface="Century Gothic" panose="020B0502020202020204" pitchFamily="34" charset="0"/>
              </a:rPr>
              <a:t>. This work is licensed under a Creative Commons Attribution-</a:t>
            </a:r>
            <a:r>
              <a:rPr lang="en-IE" sz="800" dirty="0" err="1">
                <a:latin typeface="Century Gothic" panose="020B0502020202020204" pitchFamily="34" charset="0"/>
              </a:rPr>
              <a:t>ShareAlike</a:t>
            </a:r>
            <a:r>
              <a:rPr lang="en-IE" sz="800" dirty="0">
                <a:latin typeface="Century Gothic" panose="020B0502020202020204" pitchFamily="34" charset="0"/>
              </a:rPr>
              <a:t> 4.0 International License. http://creativecommons.org/licenses/by-sa/4.0</a:t>
            </a:r>
          </a:p>
        </p:txBody>
      </p:sp>
      <p:pic>
        <p:nvPicPr>
          <p:cNvPr id="20" name="Picture 19">
            <a:extLst>
              <a:ext uri="{FF2B5EF4-FFF2-40B4-BE49-F238E27FC236}">
                <a16:creationId xmlns:a16="http://schemas.microsoft.com/office/drawing/2014/main" id="{35D992AD-5BD5-4F6A-B03F-B1D3E75FE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6700" y="6061921"/>
            <a:ext cx="572502" cy="201677"/>
          </a:xfrm>
          <a:prstGeom prst="rect">
            <a:avLst/>
          </a:prstGeom>
        </p:spPr>
      </p:pic>
      <p:pic>
        <p:nvPicPr>
          <p:cNvPr id="21" name="Picture 20">
            <a:extLst>
              <a:ext uri="{FF2B5EF4-FFF2-40B4-BE49-F238E27FC236}">
                <a16:creationId xmlns:a16="http://schemas.microsoft.com/office/drawing/2014/main" id="{498ED25A-F57C-4E4D-A7B7-86293829204F}"/>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4658296" y="167395"/>
            <a:ext cx="1297100" cy="295276"/>
          </a:xfrm>
          <a:prstGeom prst="rect">
            <a:avLst/>
          </a:prstGeom>
        </p:spPr>
      </p:pic>
      <p:sp>
        <p:nvSpPr>
          <p:cNvPr id="165" name="Rectangle 164">
            <a:extLst>
              <a:ext uri="{FF2B5EF4-FFF2-40B4-BE49-F238E27FC236}">
                <a16:creationId xmlns:a16="http://schemas.microsoft.com/office/drawing/2014/main" id="{38444775-851E-4F5F-8B53-0B980A7BFB5C}"/>
              </a:ext>
            </a:extLst>
          </p:cNvPr>
          <p:cNvSpPr/>
          <p:nvPr/>
        </p:nvSpPr>
        <p:spPr>
          <a:xfrm>
            <a:off x="681815" y="530777"/>
            <a:ext cx="5267385" cy="52671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E" sz="1200" dirty="0">
              <a:solidFill>
                <a:schemeClr val="tx1"/>
              </a:solidFill>
              <a:latin typeface="Century Gothic" panose="020B0502020202020204" pitchFamily="34" charset="0"/>
            </a:endParaRPr>
          </a:p>
        </p:txBody>
      </p:sp>
      <p:cxnSp>
        <p:nvCxnSpPr>
          <p:cNvPr id="4" name="Straight Arrow Connector 3">
            <a:extLst>
              <a:ext uri="{FF2B5EF4-FFF2-40B4-BE49-F238E27FC236}">
                <a16:creationId xmlns:a16="http://schemas.microsoft.com/office/drawing/2014/main" id="{C7EF4219-0EE9-4A65-BF7E-D21CFFFA9B2E}"/>
              </a:ext>
            </a:extLst>
          </p:cNvPr>
          <p:cNvCxnSpPr/>
          <p:nvPr/>
        </p:nvCxnSpPr>
        <p:spPr>
          <a:xfrm flipH="1">
            <a:off x="704396" y="5866404"/>
            <a:ext cx="5251000"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F5ED37-F821-4F37-864D-42B639CFFC34}"/>
              </a:ext>
            </a:extLst>
          </p:cNvPr>
          <p:cNvSpPr txBox="1"/>
          <p:nvPr/>
        </p:nvSpPr>
        <p:spPr>
          <a:xfrm>
            <a:off x="677209" y="5839587"/>
            <a:ext cx="240772" cy="215444"/>
          </a:xfrm>
          <a:prstGeom prst="rect">
            <a:avLst/>
          </a:prstGeom>
          <a:noFill/>
        </p:spPr>
        <p:txBody>
          <a:bodyPr wrap="none" rtlCol="0">
            <a:spAutoFit/>
          </a:bodyPr>
          <a:lstStyle/>
          <a:p>
            <a:r>
              <a:rPr lang="en-IE" sz="800">
                <a:latin typeface="Century Gothic" panose="020B0502020202020204" pitchFamily="34" charset="0"/>
              </a:rPr>
              <a:t>0</a:t>
            </a:r>
            <a:endParaRPr lang="en-IE" sz="800" dirty="0">
              <a:latin typeface="Century Gothic" panose="020B0502020202020204" pitchFamily="34" charset="0"/>
            </a:endParaRPr>
          </a:p>
        </p:txBody>
      </p:sp>
      <p:sp>
        <p:nvSpPr>
          <p:cNvPr id="55" name="TextBox 54">
            <a:extLst>
              <a:ext uri="{FF2B5EF4-FFF2-40B4-BE49-F238E27FC236}">
                <a16:creationId xmlns:a16="http://schemas.microsoft.com/office/drawing/2014/main" id="{3249437A-0758-45C1-B329-8268FA80FA22}"/>
              </a:ext>
            </a:extLst>
          </p:cNvPr>
          <p:cNvSpPr txBox="1"/>
          <p:nvPr/>
        </p:nvSpPr>
        <p:spPr>
          <a:xfrm>
            <a:off x="5654455" y="5839587"/>
            <a:ext cx="296876" cy="215444"/>
          </a:xfrm>
          <a:prstGeom prst="rect">
            <a:avLst/>
          </a:prstGeom>
          <a:noFill/>
        </p:spPr>
        <p:txBody>
          <a:bodyPr wrap="none" rtlCol="0">
            <a:spAutoFit/>
          </a:bodyPr>
          <a:lstStyle/>
          <a:p>
            <a:r>
              <a:rPr lang="en-IE" sz="800" dirty="0">
                <a:latin typeface="Century Gothic" panose="020B0502020202020204" pitchFamily="34" charset="0"/>
              </a:rPr>
              <a:t>10</a:t>
            </a:r>
          </a:p>
        </p:txBody>
      </p:sp>
      <p:sp>
        <p:nvSpPr>
          <p:cNvPr id="56" name="TextBox 55">
            <a:extLst>
              <a:ext uri="{FF2B5EF4-FFF2-40B4-BE49-F238E27FC236}">
                <a16:creationId xmlns:a16="http://schemas.microsoft.com/office/drawing/2014/main" id="{C3117C3C-8B0A-4360-9F3D-A3318D024A65}"/>
              </a:ext>
            </a:extLst>
          </p:cNvPr>
          <p:cNvSpPr txBox="1"/>
          <p:nvPr/>
        </p:nvSpPr>
        <p:spPr>
          <a:xfrm>
            <a:off x="2885152" y="5866026"/>
            <a:ext cx="1074333" cy="215444"/>
          </a:xfrm>
          <a:prstGeom prst="rect">
            <a:avLst/>
          </a:prstGeom>
          <a:noFill/>
        </p:spPr>
        <p:txBody>
          <a:bodyPr wrap="none" rtlCol="0">
            <a:spAutoFit/>
          </a:bodyPr>
          <a:lstStyle/>
          <a:p>
            <a:r>
              <a:rPr lang="en-IE" sz="800" dirty="0">
                <a:latin typeface="Century Gothic" panose="020B0502020202020204" pitchFamily="34" charset="0"/>
              </a:rPr>
              <a:t>JOB IMPORTANCE</a:t>
            </a:r>
          </a:p>
        </p:txBody>
      </p:sp>
      <p:cxnSp>
        <p:nvCxnSpPr>
          <p:cNvPr id="57" name="Straight Arrow Connector 56">
            <a:extLst>
              <a:ext uri="{FF2B5EF4-FFF2-40B4-BE49-F238E27FC236}">
                <a16:creationId xmlns:a16="http://schemas.microsoft.com/office/drawing/2014/main" id="{DA14222D-35D7-4CB6-B5B5-5E487566F00A}"/>
              </a:ext>
            </a:extLst>
          </p:cNvPr>
          <p:cNvCxnSpPr>
            <a:cxnSpLocks/>
          </p:cNvCxnSpPr>
          <p:nvPr/>
        </p:nvCxnSpPr>
        <p:spPr>
          <a:xfrm flipV="1">
            <a:off x="596900" y="525088"/>
            <a:ext cx="0" cy="5152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D6D17CC-2E56-4E39-90E3-CF5EFB9A1340}"/>
              </a:ext>
            </a:extLst>
          </p:cNvPr>
          <p:cNvSpPr txBox="1"/>
          <p:nvPr/>
        </p:nvSpPr>
        <p:spPr>
          <a:xfrm rot="16200000">
            <a:off x="-76266" y="3052746"/>
            <a:ext cx="1095172" cy="215444"/>
          </a:xfrm>
          <a:prstGeom prst="rect">
            <a:avLst/>
          </a:prstGeom>
          <a:noFill/>
        </p:spPr>
        <p:txBody>
          <a:bodyPr wrap="none" rtlCol="0">
            <a:spAutoFit/>
          </a:bodyPr>
          <a:lstStyle/>
          <a:p>
            <a:r>
              <a:rPr lang="en-IE" sz="800" dirty="0">
                <a:latin typeface="Century Gothic" panose="020B0502020202020204" pitchFamily="34" charset="0"/>
              </a:rPr>
              <a:t>JOB SATISFACTION</a:t>
            </a:r>
          </a:p>
        </p:txBody>
      </p:sp>
      <p:sp>
        <p:nvSpPr>
          <p:cNvPr id="61" name="TextBox 60">
            <a:extLst>
              <a:ext uri="{FF2B5EF4-FFF2-40B4-BE49-F238E27FC236}">
                <a16:creationId xmlns:a16="http://schemas.microsoft.com/office/drawing/2014/main" id="{C064162C-949B-44AC-B370-FCF70B827D5F}"/>
              </a:ext>
            </a:extLst>
          </p:cNvPr>
          <p:cNvSpPr txBox="1"/>
          <p:nvPr/>
        </p:nvSpPr>
        <p:spPr>
          <a:xfrm rot="16200000">
            <a:off x="350373" y="560029"/>
            <a:ext cx="296876" cy="215444"/>
          </a:xfrm>
          <a:prstGeom prst="rect">
            <a:avLst/>
          </a:prstGeom>
          <a:noFill/>
        </p:spPr>
        <p:txBody>
          <a:bodyPr wrap="none" rtlCol="0">
            <a:spAutoFit/>
          </a:bodyPr>
          <a:lstStyle/>
          <a:p>
            <a:r>
              <a:rPr lang="en-IE" sz="800" dirty="0">
                <a:latin typeface="Century Gothic" panose="020B0502020202020204" pitchFamily="34" charset="0"/>
              </a:rPr>
              <a:t>10</a:t>
            </a:r>
          </a:p>
        </p:txBody>
      </p:sp>
      <p:sp>
        <p:nvSpPr>
          <p:cNvPr id="62" name="TextBox 61">
            <a:extLst>
              <a:ext uri="{FF2B5EF4-FFF2-40B4-BE49-F238E27FC236}">
                <a16:creationId xmlns:a16="http://schemas.microsoft.com/office/drawing/2014/main" id="{9DE4A4E7-4561-4C85-9E3D-F3E9D0B99ED8}"/>
              </a:ext>
            </a:extLst>
          </p:cNvPr>
          <p:cNvSpPr txBox="1"/>
          <p:nvPr/>
        </p:nvSpPr>
        <p:spPr>
          <a:xfrm rot="16200000">
            <a:off x="401308" y="5474767"/>
            <a:ext cx="240772" cy="215444"/>
          </a:xfrm>
          <a:prstGeom prst="rect">
            <a:avLst/>
          </a:prstGeom>
          <a:noFill/>
        </p:spPr>
        <p:txBody>
          <a:bodyPr wrap="none" rtlCol="0">
            <a:spAutoFit/>
          </a:bodyPr>
          <a:lstStyle/>
          <a:p>
            <a:r>
              <a:rPr lang="en-IE" sz="800" dirty="0">
                <a:latin typeface="Century Gothic" panose="020B0502020202020204" pitchFamily="34" charset="0"/>
              </a:rPr>
              <a:t>0</a:t>
            </a:r>
          </a:p>
        </p:txBody>
      </p:sp>
      <p:cxnSp>
        <p:nvCxnSpPr>
          <p:cNvPr id="3" name="Straight Connector 2">
            <a:extLst>
              <a:ext uri="{FF2B5EF4-FFF2-40B4-BE49-F238E27FC236}">
                <a16:creationId xmlns:a16="http://schemas.microsoft.com/office/drawing/2014/main" id="{FE120155-D570-4BCD-A4C2-9AAA3F167E91}"/>
              </a:ext>
            </a:extLst>
          </p:cNvPr>
          <p:cNvCxnSpPr>
            <a:cxnSpLocks/>
          </p:cNvCxnSpPr>
          <p:nvPr/>
        </p:nvCxnSpPr>
        <p:spPr>
          <a:xfrm flipH="1">
            <a:off x="677209" y="519312"/>
            <a:ext cx="5271992" cy="52786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A6843B-C2A2-42A8-B57A-7D8E3985181E}"/>
              </a:ext>
            </a:extLst>
          </p:cNvPr>
          <p:cNvCxnSpPr>
            <a:cxnSpLocks/>
            <a:endCxn id="165" idx="2"/>
          </p:cNvCxnSpPr>
          <p:nvPr/>
        </p:nvCxnSpPr>
        <p:spPr>
          <a:xfrm flipH="1">
            <a:off x="3315508" y="530777"/>
            <a:ext cx="2633692" cy="52671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BD96DB-B784-41FA-BBC0-BD7A6F170C7B}"/>
              </a:ext>
            </a:extLst>
          </p:cNvPr>
          <p:cNvSpPr txBox="1"/>
          <p:nvPr/>
        </p:nvSpPr>
        <p:spPr>
          <a:xfrm>
            <a:off x="1248873" y="2646593"/>
            <a:ext cx="1205779" cy="276999"/>
          </a:xfrm>
          <a:prstGeom prst="rect">
            <a:avLst/>
          </a:prstGeom>
          <a:noFill/>
        </p:spPr>
        <p:txBody>
          <a:bodyPr wrap="none" rtlCol="0">
            <a:spAutoFit/>
          </a:bodyPr>
          <a:lstStyle/>
          <a:p>
            <a:r>
              <a:rPr lang="en-IE" sz="1200" dirty="0">
                <a:solidFill>
                  <a:schemeClr val="bg1">
                    <a:lumMod val="50000"/>
                  </a:schemeClr>
                </a:solidFill>
                <a:latin typeface="Century Gothic" panose="020B0502020202020204" pitchFamily="34" charset="0"/>
              </a:rPr>
              <a:t>OVER-SERVED</a:t>
            </a:r>
          </a:p>
        </p:txBody>
      </p:sp>
      <p:sp>
        <p:nvSpPr>
          <p:cNvPr id="18" name="TextBox 17">
            <a:extLst>
              <a:ext uri="{FF2B5EF4-FFF2-40B4-BE49-F238E27FC236}">
                <a16:creationId xmlns:a16="http://schemas.microsoft.com/office/drawing/2014/main" id="{6C300B7D-FE73-4A9C-AC58-00BF8A5A5526}"/>
              </a:ext>
            </a:extLst>
          </p:cNvPr>
          <p:cNvSpPr txBox="1"/>
          <p:nvPr/>
        </p:nvSpPr>
        <p:spPr>
          <a:xfrm>
            <a:off x="2831617" y="4006767"/>
            <a:ext cx="739305" cy="276999"/>
          </a:xfrm>
          <a:prstGeom prst="rect">
            <a:avLst/>
          </a:prstGeom>
          <a:noFill/>
        </p:spPr>
        <p:txBody>
          <a:bodyPr wrap="none" rtlCol="0">
            <a:spAutoFit/>
          </a:bodyPr>
          <a:lstStyle/>
          <a:p>
            <a:r>
              <a:rPr lang="en-IE" sz="1200" dirty="0">
                <a:solidFill>
                  <a:schemeClr val="bg1">
                    <a:lumMod val="50000"/>
                  </a:schemeClr>
                </a:solidFill>
                <a:latin typeface="Century Gothic" panose="020B0502020202020204" pitchFamily="34" charset="0"/>
              </a:rPr>
              <a:t>SERVED</a:t>
            </a:r>
          </a:p>
        </p:txBody>
      </p:sp>
      <p:sp>
        <p:nvSpPr>
          <p:cNvPr id="22" name="TextBox 21">
            <a:extLst>
              <a:ext uri="{FF2B5EF4-FFF2-40B4-BE49-F238E27FC236}">
                <a16:creationId xmlns:a16="http://schemas.microsoft.com/office/drawing/2014/main" id="{E23260C6-9913-4B27-8FD9-CE7A6E6EBD3A}"/>
              </a:ext>
            </a:extLst>
          </p:cNvPr>
          <p:cNvSpPr txBox="1"/>
          <p:nvPr/>
        </p:nvSpPr>
        <p:spPr>
          <a:xfrm>
            <a:off x="4303315" y="4212844"/>
            <a:ext cx="1293944" cy="276999"/>
          </a:xfrm>
          <a:prstGeom prst="rect">
            <a:avLst/>
          </a:prstGeom>
          <a:noFill/>
        </p:spPr>
        <p:txBody>
          <a:bodyPr wrap="none" rtlCol="0">
            <a:spAutoFit/>
          </a:bodyPr>
          <a:lstStyle/>
          <a:p>
            <a:r>
              <a:rPr lang="en-IE" sz="1200" dirty="0">
                <a:solidFill>
                  <a:schemeClr val="bg1">
                    <a:lumMod val="50000"/>
                  </a:schemeClr>
                </a:solidFill>
                <a:latin typeface="Century Gothic" panose="020B0502020202020204" pitchFamily="34" charset="0"/>
              </a:rPr>
              <a:t>UNDER-SERVED</a:t>
            </a:r>
          </a:p>
        </p:txBody>
      </p:sp>
    </p:spTree>
    <p:custDataLst>
      <p:tags r:id="rId1"/>
    </p:custDataLst>
    <p:extLst>
      <p:ext uri="{BB962C8B-B14F-4D97-AF65-F5344CB8AC3E}">
        <p14:creationId xmlns:p14="http://schemas.microsoft.com/office/powerpoint/2010/main" val="1110521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CEDEA82B8D94A84178683750B8A77" ma:contentTypeVersion="17" ma:contentTypeDescription="Create a new document." ma:contentTypeScope="" ma:versionID="b49a534c13b52ee0d1dcf8c45332815a">
  <xsd:schema xmlns:xsd="http://www.w3.org/2001/XMLSchema" xmlns:xs="http://www.w3.org/2001/XMLSchema" xmlns:p="http://schemas.microsoft.com/office/2006/metadata/properties" xmlns:ns2="1504f973-e4cf-41b6-9360-ccd1e4ade1f6" xmlns:ns3="9caa582d-4a4b-479d-a0d7-c1ec39c7acb6" targetNamespace="http://schemas.microsoft.com/office/2006/metadata/properties" ma:root="true" ma:fieldsID="5e43afa4975fdeb6e3b2ada11b443243" ns2:_="" ns3:_="">
    <xsd:import namespace="1504f973-e4cf-41b6-9360-ccd1e4ade1f6"/>
    <xsd:import namespace="9caa582d-4a4b-479d-a0d7-c1ec39c7a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4f973-e4cf-41b6-9360-ccd1e4ade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d6dd5-02cd-42c0-93a6-3cdc8c95b6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aa582d-4a4b-479d-a0d7-c1ec39c7ac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f93f05-a50d-4177-a6c7-70e323f0fe8d}" ma:internalName="TaxCatchAll" ma:showField="CatchAllData" ma:web="9caa582d-4a4b-479d-a0d7-c1ec39c7a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aa582d-4a4b-479d-a0d7-c1ec39c7acb6" xsi:nil="true"/>
    <lcf76f155ced4ddcb4097134ff3c332f xmlns="1504f973-e4cf-41b6-9360-ccd1e4ade1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D9640-2882-4124-8577-EB5921064231}">
  <ds:schemaRefs>
    <ds:schemaRef ds:uri="http://schemas.microsoft.com/sharepoint/v3/contenttype/forms"/>
  </ds:schemaRefs>
</ds:datastoreItem>
</file>

<file path=customXml/itemProps2.xml><?xml version="1.0" encoding="utf-8"?>
<ds:datastoreItem xmlns:ds="http://schemas.openxmlformats.org/officeDocument/2006/customXml" ds:itemID="{099E3AE5-D119-4C2D-81B4-BF4A8382A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4f973-e4cf-41b6-9360-ccd1e4ade1f6"/>
    <ds:schemaRef ds:uri="9caa582d-4a4b-479d-a0d7-c1ec39c7a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B47D5-7F75-4402-A715-288DAAFF4522}">
  <ds:schemaRefs>
    <ds:schemaRef ds:uri="http://schemas.microsoft.com/office/2006/metadata/properties"/>
    <ds:schemaRef ds:uri="http://schemas.microsoft.com/office/infopath/2007/PartnerControls"/>
    <ds:schemaRef ds:uri="9caa582d-4a4b-479d-a0d7-c1ec39c7acb6"/>
    <ds:schemaRef ds:uri="1504f973-e4cf-41b6-9360-ccd1e4ade1f6"/>
  </ds:schemaRefs>
</ds:datastoreItem>
</file>

<file path=docProps/app.xml><?xml version="1.0" encoding="utf-8"?>
<Properties xmlns="http://schemas.openxmlformats.org/officeDocument/2006/extended-properties" xmlns:vt="http://schemas.openxmlformats.org/officeDocument/2006/docPropsVTypes">
  <TotalTime>198</TotalTime>
  <Words>103</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Century Gothic</vt:lpstr>
      <vt:lpstr>Futura PT Book</vt:lpstr>
      <vt:lpstr>Futura PT Heavy</vt:lpstr>
      <vt:lpstr>Segoe UI</vt:lpstr>
      <vt:lpstr>Office Theme</vt:lpstr>
      <vt:lpstr>IASA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Paul Preiss</dc:creator>
  <cp:lastModifiedBy>Enrique Umana</cp:lastModifiedBy>
  <cp:revision>5</cp:revision>
  <dcterms:created xsi:type="dcterms:W3CDTF">2018-10-22T15:46:20Z</dcterms:created>
  <dcterms:modified xsi:type="dcterms:W3CDTF">2023-11-19T19:45:13Z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3F261B38-3228-4A92-AB4F-A34E4E30A1DF</vt:lpwstr>
  </property>
  <property fmtid="{D5CDD505-2E9C-101B-9397-08002B2CF9AE}" pid="3" name="ArticulatePath">
    <vt:lpwstr>JBTD</vt:lpwstr>
  </property>
  <property fmtid="{D5CDD505-2E9C-101B-9397-08002B2CF9AE}" pid="4" name="ContentTypeId">
    <vt:lpwstr>0x010100B0BCEDEA82B8D94A84178683750B8A77</vt:lpwstr>
  </property>
</Properties>
</file>